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  <p:sldMasterId id="2147483719" r:id="rId2"/>
  </p:sldMasterIdLst>
  <p:sldIdLst>
    <p:sldId id="256" r:id="rId3"/>
    <p:sldId id="265" r:id="rId4"/>
    <p:sldId id="259" r:id="rId5"/>
    <p:sldId id="272" r:id="rId6"/>
    <p:sldId id="288" r:id="rId7"/>
    <p:sldId id="287" r:id="rId8"/>
    <p:sldId id="264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0CF"/>
    <a:srgbClr val="FFFFCC"/>
    <a:srgbClr val="090F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11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35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tx2">
                <a:lumMod val="9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Благоустройство территорий</c:v>
                </c:pt>
                <c:pt idx="1">
                  <c:v>Жилищно-коммунальное хозяйство</c:v>
                </c:pt>
                <c:pt idx="2">
                  <c:v>Транспорт, парковки ТПУ, ГСК</c:v>
                </c:pt>
                <c:pt idx="3">
                  <c:v>Градостроительство и архитектура</c:v>
                </c:pt>
                <c:pt idx="4">
                  <c:v>Государство, общество, политика</c:v>
                </c:pt>
                <c:pt idx="5">
                  <c:v>Экономика, финансы, торговля и услуги</c:v>
                </c:pt>
                <c:pt idx="6">
                  <c:v>Социальная сфера</c:v>
                </c:pt>
                <c:pt idx="7">
                  <c:v>Оборона, безопасность, законность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9446</c:v>
                </c:pt>
                <c:pt idx="1">
                  <c:v>7025</c:v>
                </c:pt>
                <c:pt idx="2">
                  <c:v>2311</c:v>
                </c:pt>
                <c:pt idx="3">
                  <c:v>875</c:v>
                </c:pt>
                <c:pt idx="4">
                  <c:v>924</c:v>
                </c:pt>
                <c:pt idx="5">
                  <c:v>896</c:v>
                </c:pt>
                <c:pt idx="6">
                  <c:v>645</c:v>
                </c:pt>
                <c:pt idx="7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2C-4128-AB13-DFF0887A4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1"/>
              <c:layout>
                <c:manualLayout>
                  <c:x val="-1.1574074074074073E-3"/>
                  <c:y val="1.064866891638545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ACA-4DBD-8817-793C5A9669AC}"/>
                </c:ext>
              </c:extLst>
            </c:dLbl>
            <c:dLbl>
              <c:idx val="3"/>
              <c:layout>
                <c:manualLayout>
                  <c:x val="1.1574074074073226E-3"/>
                  <c:y val="2.056264706041673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9982593321668125E-2"/>
                      <c:h val="5.72959832599031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ACA-4DBD-8817-793C5A9669AC}"/>
                </c:ext>
              </c:extLst>
            </c:dLbl>
            <c:dLbl>
              <c:idx val="5"/>
              <c:layout>
                <c:manualLayout>
                  <c:x val="0"/>
                  <c:y val="-1.15466001532417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ACA-4DBD-8817-793C5A9669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Благоустройство территорий</c:v>
                </c:pt>
                <c:pt idx="1">
                  <c:v>Жилищно-коммунальное хозяйство</c:v>
                </c:pt>
                <c:pt idx="2">
                  <c:v>Транспорт, парковки ТПУ, ГСК</c:v>
                </c:pt>
                <c:pt idx="3">
                  <c:v>Градостроительство и архитектура</c:v>
                </c:pt>
                <c:pt idx="4">
                  <c:v>Государство, общество, политика</c:v>
                </c:pt>
                <c:pt idx="5">
                  <c:v>Экономика, финансы, торговля и услуги</c:v>
                </c:pt>
                <c:pt idx="6">
                  <c:v>Социальная сфера</c:v>
                </c:pt>
                <c:pt idx="7">
                  <c:v>Оборона, безопасность, законность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5772</c:v>
                </c:pt>
                <c:pt idx="1">
                  <c:v>5764</c:v>
                </c:pt>
                <c:pt idx="2">
                  <c:v>828</c:v>
                </c:pt>
                <c:pt idx="3">
                  <c:v>709</c:v>
                </c:pt>
                <c:pt idx="4">
                  <c:v>931</c:v>
                </c:pt>
                <c:pt idx="5">
                  <c:v>692</c:v>
                </c:pt>
                <c:pt idx="6">
                  <c:v>248</c:v>
                </c:pt>
                <c:pt idx="7">
                  <c:v>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2C-4128-AB13-DFF0887A4AB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Благоустройство территорий</c:v>
                </c:pt>
                <c:pt idx="1">
                  <c:v>Жилищно-коммунальное хозяйство</c:v>
                </c:pt>
                <c:pt idx="2">
                  <c:v>Транспорт, парковки ТПУ, ГСК</c:v>
                </c:pt>
                <c:pt idx="3">
                  <c:v>Градостроительство и архитектура</c:v>
                </c:pt>
                <c:pt idx="4">
                  <c:v>Государство, общество, политика</c:v>
                </c:pt>
                <c:pt idx="5">
                  <c:v>Экономика, финансы, торговля и услуги</c:v>
                </c:pt>
                <c:pt idx="6">
                  <c:v>Социальная сфера</c:v>
                </c:pt>
                <c:pt idx="7">
                  <c:v>Оборона, безопасность, законность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6543</c:v>
                </c:pt>
                <c:pt idx="1">
                  <c:v>7067</c:v>
                </c:pt>
                <c:pt idx="2">
                  <c:v>887</c:v>
                </c:pt>
                <c:pt idx="3">
                  <c:v>792</c:v>
                </c:pt>
                <c:pt idx="4">
                  <c:v>1637</c:v>
                </c:pt>
                <c:pt idx="5">
                  <c:v>813</c:v>
                </c:pt>
                <c:pt idx="6">
                  <c:v>380</c:v>
                </c:pt>
                <c:pt idx="7">
                  <c:v>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2C-4128-AB13-DFF0887A4A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31578511"/>
        <c:axId val="431579759"/>
      </c:barChart>
      <c:catAx>
        <c:axId val="431578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1579759"/>
        <c:crosses val="autoZero"/>
        <c:auto val="1"/>
        <c:lblAlgn val="ctr"/>
        <c:lblOffset val="100"/>
        <c:noMultiLvlLbl val="0"/>
      </c:catAx>
      <c:valAx>
        <c:axId val="431579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1578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2023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г. поступило 14526 обращений, </a:t>
            </a:r>
          </a:p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 2022 г. –  12690 обращений, </a:t>
            </a:r>
          </a:p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 2021 г. - 13997 обращения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4292825896762908E-2"/>
          <c:y val="0.21101097804317109"/>
          <c:w val="0.94126272965879265"/>
          <c:h val="0.468006575092622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tx2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4444444444444852E-3"/>
                  <c:y val="-1.661224553448433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F1A-475F-B988-8533165F70B3}"/>
                </c:ext>
              </c:extLst>
            </c:dLbl>
            <c:dLbl>
              <c:idx val="3"/>
              <c:layout>
                <c:manualLayout>
                  <c:x val="-3.3333333333333335E-3"/>
                  <c:y val="5.73965336325567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F1A-475F-B988-8533165F70B3}"/>
                </c:ext>
              </c:extLst>
            </c:dLbl>
            <c:dLbl>
              <c:idx val="4"/>
              <c:layout>
                <c:manualLayout>
                  <c:x val="-1.1111111111111111E-3"/>
                  <c:y val="-2.35779524237764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B53-4E20-81DD-89252EF6B5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Хорошево-Мневники</c:v>
                </c:pt>
                <c:pt idx="1">
                  <c:v>Северное Тушино</c:v>
                </c:pt>
                <c:pt idx="2">
                  <c:v>Щукино</c:v>
                </c:pt>
                <c:pt idx="3">
                  <c:v>Митино</c:v>
                </c:pt>
                <c:pt idx="4">
                  <c:v>Покровское-Стрешнево</c:v>
                </c:pt>
                <c:pt idx="5">
                  <c:v>Строгино</c:v>
                </c:pt>
                <c:pt idx="6">
                  <c:v>Южное Тушино</c:v>
                </c:pt>
                <c:pt idx="7">
                  <c:v>Куркино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6594</c:v>
                </c:pt>
                <c:pt idx="1">
                  <c:v>1594</c:v>
                </c:pt>
                <c:pt idx="2">
                  <c:v>2401</c:v>
                </c:pt>
                <c:pt idx="3">
                  <c:v>1935</c:v>
                </c:pt>
                <c:pt idx="4">
                  <c:v>1171</c:v>
                </c:pt>
                <c:pt idx="5">
                  <c:v>1089</c:v>
                </c:pt>
                <c:pt idx="6">
                  <c:v>1000</c:v>
                </c:pt>
                <c:pt idx="7">
                  <c:v>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F-4E74-ACF9-5F4A1FB9E04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1111111111111519E-3"/>
                  <c:y val="6.84707451449831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F1A-475F-B988-8533165F70B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3F1A-475F-B988-8533165F70B3}"/>
                </c:ext>
              </c:extLst>
            </c:dLbl>
            <c:dLbl>
              <c:idx val="4"/>
              <c:layout>
                <c:manualLayout>
                  <c:x val="0"/>
                  <c:y val="1.72063356742951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F1A-475F-B988-8533165F70B3}"/>
                </c:ext>
              </c:extLst>
            </c:dLbl>
            <c:dLbl>
              <c:idx val="5"/>
              <c:layout>
                <c:manualLayout>
                  <c:x val="-8.1480540211327956E-17"/>
                  <c:y val="-1.34919727282922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F1A-475F-B988-8533165F70B3}"/>
                </c:ext>
              </c:extLst>
            </c:dLbl>
            <c:dLbl>
              <c:idx val="6"/>
              <c:layout>
                <c:manualLayout>
                  <c:x val="-2.2222222222222222E-3"/>
                  <c:y val="-1.18723344846305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F1A-475F-B988-8533165F70B3}"/>
                </c:ext>
              </c:extLst>
            </c:dLbl>
            <c:dLbl>
              <c:idx val="7"/>
              <c:layout>
                <c:manualLayout>
                  <c:x val="0"/>
                  <c:y val="-1.29381693260864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F1A-475F-B988-8533165F70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Хорошево-Мневники</c:v>
                </c:pt>
                <c:pt idx="1">
                  <c:v>Северное Тушино</c:v>
                </c:pt>
                <c:pt idx="2">
                  <c:v>Щукино</c:v>
                </c:pt>
                <c:pt idx="3">
                  <c:v>Митино</c:v>
                </c:pt>
                <c:pt idx="4">
                  <c:v>Покровское-Стрешнево</c:v>
                </c:pt>
                <c:pt idx="5">
                  <c:v>Строгино</c:v>
                </c:pt>
                <c:pt idx="6">
                  <c:v>Южное Тушино</c:v>
                </c:pt>
                <c:pt idx="7">
                  <c:v>Куркино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1865</c:v>
                </c:pt>
                <c:pt idx="1">
                  <c:v>1517</c:v>
                </c:pt>
                <c:pt idx="2">
                  <c:v>1508</c:v>
                </c:pt>
                <c:pt idx="3">
                  <c:v>1333</c:v>
                </c:pt>
                <c:pt idx="4">
                  <c:v>922</c:v>
                </c:pt>
                <c:pt idx="5">
                  <c:v>861</c:v>
                </c:pt>
                <c:pt idx="6">
                  <c:v>895</c:v>
                </c:pt>
                <c:pt idx="7">
                  <c:v>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BF-4E74-ACF9-5F4A1FB9E04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0740270105663978E-17"/>
                  <c:y val="1.63200274469644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466666666666668E-2"/>
                      <c:h val="8.81568856370536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F1A-475F-B988-8533165F70B3}"/>
                </c:ext>
              </c:extLst>
            </c:dLbl>
            <c:dLbl>
              <c:idx val="2"/>
              <c:layout>
                <c:manualLayout>
                  <c:x val="-4.0740270105663978E-17"/>
                  <c:y val="-2.82935429085316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6-3F1A-475F-B988-8533165F70B3}"/>
                </c:ext>
              </c:extLst>
            </c:dLbl>
            <c:dLbl>
              <c:idx val="3"/>
              <c:layout>
                <c:manualLayout>
                  <c:x val="4.4444444444444444E-3"/>
                  <c:y val="-1.80228383101997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F1A-475F-B988-8533165F70B3}"/>
                </c:ext>
              </c:extLst>
            </c:dLbl>
            <c:dLbl>
              <c:idx val="4"/>
              <c:layout>
                <c:manualLayout>
                  <c:x val="-1.1111111111111111E-3"/>
                  <c:y val="-2.1220157181398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B53-4E20-81DD-89252EF6B571}"/>
                </c:ext>
              </c:extLst>
            </c:dLbl>
            <c:dLbl>
              <c:idx val="5"/>
              <c:layout>
                <c:manualLayout>
                  <c:x val="-1.6296108042265591E-16"/>
                  <c:y val="-3.06513381509093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B53-4E20-81DD-89252EF6B571}"/>
                </c:ext>
              </c:extLst>
            </c:dLbl>
            <c:dLbl>
              <c:idx val="6"/>
              <c:layout>
                <c:manualLayout>
                  <c:x val="-1.6296108042265591E-16"/>
                  <c:y val="-2.82935429085316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B53-4E20-81DD-89252EF6B571}"/>
                </c:ext>
              </c:extLst>
            </c:dLbl>
            <c:dLbl>
              <c:idx val="7"/>
              <c:layout>
                <c:manualLayout>
                  <c:x val="0"/>
                  <c:y val="-3.06513381509092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B53-4E20-81DD-89252EF6B5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Хорошево-Мневники</c:v>
                </c:pt>
                <c:pt idx="1">
                  <c:v>Северное Тушино</c:v>
                </c:pt>
                <c:pt idx="2">
                  <c:v>Щукино</c:v>
                </c:pt>
                <c:pt idx="3">
                  <c:v>Митино</c:v>
                </c:pt>
                <c:pt idx="4">
                  <c:v>Покровское-Стрешнево</c:v>
                </c:pt>
                <c:pt idx="5">
                  <c:v>Строгино</c:v>
                </c:pt>
                <c:pt idx="6">
                  <c:v>Южное Тушино</c:v>
                </c:pt>
                <c:pt idx="7">
                  <c:v>Куркино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2394</c:v>
                </c:pt>
                <c:pt idx="1">
                  <c:v>2093</c:v>
                </c:pt>
                <c:pt idx="2">
                  <c:v>1541</c:v>
                </c:pt>
                <c:pt idx="3">
                  <c:v>1642</c:v>
                </c:pt>
                <c:pt idx="4">
                  <c:v>1049</c:v>
                </c:pt>
                <c:pt idx="5">
                  <c:v>921</c:v>
                </c:pt>
                <c:pt idx="6">
                  <c:v>1070</c:v>
                </c:pt>
                <c:pt idx="7">
                  <c:v>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BF-4E74-ACF9-5F4A1FB9E0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4559231"/>
        <c:axId val="494547583"/>
      </c:barChart>
      <c:catAx>
        <c:axId val="494559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4547583"/>
        <c:crosses val="autoZero"/>
        <c:auto val="1"/>
        <c:lblAlgn val="ctr"/>
        <c:lblOffset val="100"/>
        <c:noMultiLvlLbl val="0"/>
      </c:catAx>
      <c:valAx>
        <c:axId val="4945475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45592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1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3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11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50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20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195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60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993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727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58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32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8129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209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2634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46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7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6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740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98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34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6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7/4/2024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9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7/4/2024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95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2EC3F-1B80-45B5-A119-A6088E225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3523885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z="5000" b="1" dirty="0">
                <a:solidFill>
                  <a:schemeClr val="bg1"/>
                </a:solidFill>
              </a:rPr>
              <a:t>Анализ обращений граждан</a:t>
            </a:r>
            <a:br>
              <a:rPr lang="ru-RU" sz="5000" b="1" dirty="0">
                <a:solidFill>
                  <a:schemeClr val="bg1"/>
                </a:solidFill>
              </a:rPr>
            </a:br>
            <a:r>
              <a:rPr lang="ru-RU" sz="5000" b="1" dirty="0">
                <a:solidFill>
                  <a:schemeClr val="bg1"/>
                </a:solidFill>
              </a:rPr>
              <a:t> итоги исполнительской</a:t>
            </a:r>
            <a:br>
              <a:rPr lang="ru-RU" sz="5000" b="1" dirty="0">
                <a:solidFill>
                  <a:schemeClr val="bg1"/>
                </a:solidFill>
              </a:rPr>
            </a:br>
            <a:r>
              <a:rPr lang="ru-RU" sz="5000" b="1" dirty="0">
                <a:solidFill>
                  <a:schemeClr val="bg1"/>
                </a:solidFill>
              </a:rPr>
              <a:t>дисциплины</a:t>
            </a:r>
            <a:br>
              <a:rPr lang="ru-RU" sz="5000" b="1" dirty="0">
                <a:solidFill>
                  <a:schemeClr val="bg1"/>
                </a:solidFill>
              </a:rPr>
            </a:br>
            <a:r>
              <a:rPr lang="ru-RU" sz="5000" b="1" dirty="0">
                <a:solidFill>
                  <a:schemeClr val="bg1"/>
                </a:solidFill>
              </a:rPr>
              <a:t>за </a:t>
            </a:r>
            <a:r>
              <a:rPr lang="ru-RU" sz="5000" b="1" dirty="0" smtClean="0">
                <a:solidFill>
                  <a:schemeClr val="bg1"/>
                </a:solidFill>
              </a:rPr>
              <a:t>2023 </a:t>
            </a:r>
            <a:r>
              <a:rPr lang="ru-RU" sz="5000" b="1" dirty="0">
                <a:solidFill>
                  <a:schemeClr val="bg1"/>
                </a:solidFill>
              </a:rPr>
              <a:t>года.</a:t>
            </a:r>
            <a:br>
              <a:rPr lang="ru-RU" sz="5000" b="1" dirty="0">
                <a:solidFill>
                  <a:schemeClr val="bg1"/>
                </a:solidFill>
              </a:rPr>
            </a:br>
            <a:r>
              <a:rPr lang="ru-RU" sz="5000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FABDBD-1D43-4427-84E4-E26DAA9B2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505" y="4777380"/>
            <a:ext cx="10260990" cy="1209763"/>
          </a:xfrm>
        </p:spPr>
        <p:txBody>
          <a:bodyPr>
            <a:normAutofit/>
          </a:bodyPr>
          <a:lstStyle/>
          <a:p>
            <a:r>
              <a:rPr lang="ru-RU" b="1" cap="all" dirty="0">
                <a:ln w="3175" cmpd="sng">
                  <a:noFill/>
                </a:ln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Префектура северо-западного </a:t>
            </a:r>
          </a:p>
          <a:p>
            <a:r>
              <a:rPr lang="ru-RU" b="1" cap="all" dirty="0">
                <a:ln w="3175" cmpd="sng">
                  <a:noFill/>
                </a:ln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административного округа города Москвы</a:t>
            </a:r>
          </a:p>
        </p:txBody>
      </p:sp>
    </p:spTree>
    <p:extLst>
      <p:ext uri="{BB962C8B-B14F-4D97-AF65-F5344CB8AC3E}">
        <p14:creationId xmlns:p14="http://schemas.microsoft.com/office/powerpoint/2010/main" val="1470980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B5C8D72-B691-4D1D-AA8D-A44C0845ABAA}"/>
              </a:ext>
            </a:extLst>
          </p:cNvPr>
          <p:cNvSpPr txBox="1">
            <a:spLocks/>
          </p:cNvSpPr>
          <p:nvPr/>
        </p:nvSpPr>
        <p:spPr>
          <a:xfrm>
            <a:off x="1023475" y="452718"/>
            <a:ext cx="9027359" cy="533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ОБЩАЯ АНАЛИТИКА</a:t>
            </a:r>
            <a:endParaRPr lang="ru-RU" sz="23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25" name="Таблица 10">
            <a:extLst>
              <a:ext uri="{FF2B5EF4-FFF2-40B4-BE49-F238E27FC236}">
                <a16:creationId xmlns:a16="http://schemas.microsoft.com/office/drawing/2014/main" id="{71F64FC9-2E04-4690-8F12-929F6C08D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872656"/>
              </p:ext>
            </p:extLst>
          </p:nvPr>
        </p:nvGraphicFramePr>
        <p:xfrm>
          <a:off x="1023475" y="1285875"/>
          <a:ext cx="10649413" cy="3128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3193">
                  <a:extLst>
                    <a:ext uri="{9D8B030D-6E8A-4147-A177-3AD203B41FA5}">
                      <a16:colId xmlns:a16="http://schemas.microsoft.com/office/drawing/2014/main" val="2993505766"/>
                    </a:ext>
                  </a:extLst>
                </a:gridCol>
                <a:gridCol w="2349898">
                  <a:extLst>
                    <a:ext uri="{9D8B030D-6E8A-4147-A177-3AD203B41FA5}">
                      <a16:colId xmlns:a16="http://schemas.microsoft.com/office/drawing/2014/main" val="2376807440"/>
                    </a:ext>
                  </a:extLst>
                </a:gridCol>
                <a:gridCol w="2218375">
                  <a:extLst>
                    <a:ext uri="{9D8B030D-6E8A-4147-A177-3AD203B41FA5}">
                      <a16:colId xmlns:a16="http://schemas.microsoft.com/office/drawing/2014/main" val="2347835554"/>
                    </a:ext>
                  </a:extLst>
                </a:gridCol>
                <a:gridCol w="2067947">
                  <a:extLst>
                    <a:ext uri="{9D8B030D-6E8A-4147-A177-3AD203B41FA5}">
                      <a16:colId xmlns:a16="http://schemas.microsoft.com/office/drawing/2014/main" val="711325207"/>
                    </a:ext>
                  </a:extLst>
                </a:gridCol>
              </a:tblGrid>
              <a:tr h="860465">
                <a:tc>
                  <a:txBody>
                    <a:bodyPr/>
                    <a:lstStyle/>
                    <a:p>
                      <a:pPr algn="ctr"/>
                      <a:r>
                        <a:rPr lang="ru-RU" sz="1900" b="1" kern="1200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ИСТОЧНИК</a:t>
                      </a:r>
                      <a:endParaRPr lang="ru-RU" sz="19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2022 ГОД</a:t>
                      </a:r>
                      <a:endParaRPr lang="ru-RU" sz="19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2023</a:t>
                      </a:r>
                      <a:r>
                        <a:rPr lang="ru-RU" sz="19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ГОД</a:t>
                      </a:r>
                      <a:endParaRPr lang="ru-RU" sz="19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kern="1200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ДИНАМИКА</a:t>
                      </a:r>
                      <a:endParaRPr lang="ru-RU" sz="19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955590"/>
                  </a:ext>
                </a:extLst>
              </a:tr>
              <a:tr h="2268498">
                <a:tc>
                  <a:txBody>
                    <a:bodyPr/>
                    <a:lstStyle/>
                    <a:p>
                      <a:pPr algn="ctr"/>
                      <a:r>
                        <a:rPr lang="ru-RU" sz="190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Обращения граждан</a:t>
                      </a:r>
                    </a:p>
                    <a:p>
                      <a:pPr algn="l"/>
                      <a:r>
                        <a:rPr lang="ru-RU" sz="1500" b="1" u="sng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из них:</a:t>
                      </a:r>
                    </a:p>
                    <a:p>
                      <a:pPr algn="l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письменные обращения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электронная</a:t>
                      </a:r>
                      <a:r>
                        <a:rPr lang="ru-RU" sz="15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приемная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портал «Наш город» (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через</a:t>
                      </a:r>
                      <a:r>
                        <a:rPr lang="ru-RU" sz="13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СЭДО)</a:t>
                      </a: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официальный сервер ПМ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Администрация президента РФ</a:t>
                      </a:r>
                      <a:endParaRPr lang="ru-RU" sz="1900" b="0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Century Gothic" pitchFamily="34" charset="0"/>
                        </a:rPr>
                        <a:t>12690</a:t>
                      </a:r>
                    </a:p>
                    <a:p>
                      <a:pPr algn="ctr"/>
                      <a:endParaRPr lang="ru-RU" sz="15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1546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1381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2599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6653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511</a:t>
                      </a:r>
                      <a:endParaRPr lang="ru-RU" sz="15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Century Gothic" pitchFamily="34" charset="0"/>
                        </a:rPr>
                        <a:t>14526</a:t>
                      </a:r>
                      <a:endParaRPr lang="ru-RU" sz="2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endParaRPr lang="ru-RU" sz="15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2596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1116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3461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6747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606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Century Gothic" pitchFamily="34" charset="0"/>
                        </a:rPr>
                        <a:t>+1836</a:t>
                      </a:r>
                      <a:r>
                        <a:rPr lang="ru-RU" sz="2000" b="1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2000" b="1" dirty="0" smtClean="0">
                          <a:latin typeface="Century Gothic" pitchFamily="34" charset="0"/>
                        </a:rPr>
                        <a:t>(12.6%)</a:t>
                      </a:r>
                      <a:endParaRPr lang="ru-RU" sz="36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endParaRPr lang="ru-RU" sz="15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+ 1050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-</a:t>
                      </a:r>
                      <a:r>
                        <a:rPr lang="ru-RU" sz="1500" b="1" baseline="0" dirty="0" smtClean="0">
                          <a:latin typeface="Century Gothic" pitchFamily="34" charset="0"/>
                        </a:rPr>
                        <a:t> 265</a:t>
                      </a:r>
                      <a:endParaRPr lang="ru-RU" sz="15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+ 862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+ 94</a:t>
                      </a:r>
                    </a:p>
                    <a:p>
                      <a:pPr algn="ctr"/>
                      <a:r>
                        <a:rPr lang="ru-RU" sz="1500" b="1" dirty="0" smtClean="0">
                          <a:latin typeface="Century Gothic" pitchFamily="34" charset="0"/>
                        </a:rPr>
                        <a:t>+ 95</a:t>
                      </a:r>
                      <a:endParaRPr lang="ru-RU" sz="15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236689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0894FA6E-0A70-4546-9B1D-FD1365EB345E}"/>
              </a:ext>
            </a:extLst>
          </p:cNvPr>
          <p:cNvSpPr txBox="1"/>
          <p:nvPr/>
        </p:nvSpPr>
        <p:spPr>
          <a:xfrm>
            <a:off x="1023475" y="4714875"/>
            <a:ext cx="10649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u="sng" dirty="0"/>
              <a:t>Увеличение обусловлено</a:t>
            </a:r>
            <a:r>
              <a:rPr lang="ru-RU" dirty="0" smtClean="0"/>
              <a:t>:</a:t>
            </a:r>
          </a:p>
          <a:p>
            <a:pPr algn="just"/>
            <a:r>
              <a:rPr lang="ru-RU" sz="1500" b="1" dirty="0" smtClean="0"/>
              <a:t>√</a:t>
            </a:r>
            <a:r>
              <a:rPr lang="ru-RU" sz="1500" dirty="0" smtClean="0"/>
              <a:t> </a:t>
            </a:r>
            <a:r>
              <a:rPr lang="ru-RU" dirty="0"/>
              <a:t>смещением фокуса общественного внимания к </a:t>
            </a:r>
            <a:r>
              <a:rPr lang="ru-RU" dirty="0" smtClean="0"/>
              <a:t>социально-экономической и политической </a:t>
            </a:r>
          </a:p>
          <a:p>
            <a:pPr algn="just"/>
            <a:r>
              <a:rPr lang="ru-RU" dirty="0" smtClean="0"/>
              <a:t>обстановке </a:t>
            </a:r>
            <a:r>
              <a:rPr lang="ru-RU" dirty="0"/>
              <a:t>в </a:t>
            </a:r>
            <a:r>
              <a:rPr lang="ru-RU" dirty="0" smtClean="0"/>
              <a:t>стране</a:t>
            </a:r>
            <a:endParaRPr lang="ru-RU" sz="1500" dirty="0" smtClean="0"/>
          </a:p>
          <a:p>
            <a:pPr algn="just"/>
            <a:r>
              <a:rPr lang="ru-RU" sz="1500" b="1" dirty="0" smtClean="0"/>
              <a:t>√</a:t>
            </a:r>
            <a:r>
              <a:rPr lang="en-US" sz="1500" b="1" dirty="0" smtClean="0"/>
              <a:t> </a:t>
            </a:r>
            <a:r>
              <a:rPr lang="ru-RU" dirty="0" smtClean="0"/>
              <a:t>активной жизненной позицией </a:t>
            </a:r>
            <a:r>
              <a:rPr lang="ru-RU" dirty="0"/>
              <a:t>жителей по решению насущных вопросов жизнеобеспечения </a:t>
            </a:r>
            <a:r>
              <a:rPr lang="ru-RU" dirty="0" smtClean="0"/>
              <a:t>горожан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255676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B5C8D72-B691-4D1D-AA8D-A44C0845ABAA}"/>
              </a:ext>
            </a:extLst>
          </p:cNvPr>
          <p:cNvSpPr txBox="1">
            <a:spLocks/>
          </p:cNvSpPr>
          <p:nvPr/>
        </p:nvSpPr>
        <p:spPr>
          <a:xfrm>
            <a:off x="516545" y="555760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ТЕМАТИЧЕСКАЯ СТРУКТУРА ВОПРОСОВ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18614 поступивших вопросов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724103"/>
              </p:ext>
            </p:extLst>
          </p:nvPr>
        </p:nvGraphicFramePr>
        <p:xfrm>
          <a:off x="762000" y="1771650"/>
          <a:ext cx="10972800" cy="4600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8500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B5C8D72-B691-4D1D-AA8D-A44C0845ABAA}"/>
              </a:ext>
            </a:extLst>
          </p:cNvPr>
          <p:cNvSpPr txBox="1">
            <a:spLocks/>
          </p:cNvSpPr>
          <p:nvPr/>
        </p:nvSpPr>
        <p:spPr>
          <a:xfrm>
            <a:off x="745588" y="452718"/>
            <a:ext cx="9305246" cy="10075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ДИНАМИКА ПОСТУПИВШИХ ОБРАЩЕНИЙ ПО РАЙОНАМ</a:t>
            </a:r>
            <a:r>
              <a:rPr lang="ru-RU" sz="2400" dirty="0">
                <a:solidFill>
                  <a:srgbClr val="EBEBEB"/>
                </a:solidFill>
              </a:rPr>
              <a:t/>
            </a:r>
            <a:br>
              <a:rPr lang="ru-RU" sz="2400" dirty="0">
                <a:solidFill>
                  <a:srgbClr val="EBEBEB"/>
                </a:solidFill>
              </a:rPr>
            </a:br>
            <a:endParaRPr lang="ru-RU" sz="2300" dirty="0">
              <a:solidFill>
                <a:srgbClr val="EBEBEB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93739732"/>
              </p:ext>
            </p:extLst>
          </p:nvPr>
        </p:nvGraphicFramePr>
        <p:xfrm>
          <a:off x="512618" y="1143000"/>
          <a:ext cx="11430000" cy="53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7455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B5C8D72-B691-4D1D-AA8D-A44C0845ABAA}"/>
              </a:ext>
            </a:extLst>
          </p:cNvPr>
          <p:cNvSpPr txBox="1">
            <a:spLocks/>
          </p:cNvSpPr>
          <p:nvPr/>
        </p:nvSpPr>
        <p:spPr>
          <a:xfrm>
            <a:off x="590843" y="452719"/>
            <a:ext cx="9459991" cy="77756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ИСПОЛНИТЕЛЬСКАЯ ДИСЦИПЛИНА </a:t>
            </a:r>
          </a:p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управлений префектуры за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2023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г.</a:t>
            </a:r>
            <a:endParaRPr lang="ru-RU" sz="23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606391"/>
              </p:ext>
            </p:extLst>
          </p:nvPr>
        </p:nvGraphicFramePr>
        <p:xfrm>
          <a:off x="698908" y="1230288"/>
          <a:ext cx="10902542" cy="5393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470">
                  <a:extLst>
                    <a:ext uri="{9D8B030D-6E8A-4147-A177-3AD203B41FA5}">
                      <a16:colId xmlns:a16="http://schemas.microsoft.com/office/drawing/2014/main" val="295028851"/>
                    </a:ext>
                  </a:extLst>
                </a:gridCol>
                <a:gridCol w="1862051">
                  <a:extLst>
                    <a:ext uri="{9D8B030D-6E8A-4147-A177-3AD203B41FA5}">
                      <a16:colId xmlns:a16="http://schemas.microsoft.com/office/drawing/2014/main" val="598514588"/>
                    </a:ext>
                  </a:extLst>
                </a:gridCol>
                <a:gridCol w="2618509">
                  <a:extLst>
                    <a:ext uri="{9D8B030D-6E8A-4147-A177-3AD203B41FA5}">
                      <a16:colId xmlns:a16="http://schemas.microsoft.com/office/drawing/2014/main" val="721567145"/>
                    </a:ext>
                  </a:extLst>
                </a:gridCol>
                <a:gridCol w="2432512">
                  <a:extLst>
                    <a:ext uri="{9D8B030D-6E8A-4147-A177-3AD203B41FA5}">
                      <a16:colId xmlns:a16="http://schemas.microsoft.com/office/drawing/2014/main" val="2755108391"/>
                    </a:ext>
                  </a:extLst>
                </a:gridCol>
              </a:tblGrid>
              <a:tr h="74814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РУКОВОДИТЕЛЬ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Кол-во поручений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исполнительской дисциплины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2022 г.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исполнительской дисциплины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2023 г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992644"/>
                  </a:ext>
                </a:extLst>
              </a:tr>
              <a:tr h="72297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Заместитель префекта по вопросам экономики – руководитель контрактной службы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111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</a:t>
                      </a:r>
                    </a:p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267690"/>
                  </a:ext>
                </a:extLst>
              </a:tr>
              <a:tr h="63259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Заместитель префекта по вопросам реновации жилого фонда, строительства и</a:t>
                      </a:r>
                      <a:r>
                        <a:rPr lang="ru-RU" sz="1400" b="0" baseline="0" dirty="0" smtClean="0"/>
                        <a:t> реконструкции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733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174108"/>
                  </a:ext>
                </a:extLst>
              </a:tr>
              <a:tr h="63259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Руководитель аппарата префектуры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885466"/>
                  </a:ext>
                </a:extLst>
              </a:tr>
              <a:tr h="44530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Заместитель префекта по работе с населением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627017"/>
                  </a:ext>
                </a:extLst>
              </a:tr>
              <a:tr h="719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Заместитель префекта по вопросам транспорта, связи, гаражного хоз-ва, выявления и пресечения незаконного использования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зем.участков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1657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77988"/>
                  </a:ext>
                </a:extLst>
              </a:tr>
              <a:tr h="68560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Заместитель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префекта по вопросам торговли и услуг</a:t>
                      </a:r>
                      <a:r>
                        <a:rPr lang="ru-RU" sz="1400" b="0" dirty="0" smtClean="0"/>
                        <a:t> 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318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87829"/>
                  </a:ext>
                </a:extLst>
              </a:tr>
              <a:tr h="779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Заместитель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префекта по вопросам жилищно-коммунального хозяйства и благоустройства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11 181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99,9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130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617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B5C8D72-B691-4D1D-AA8D-A44C0845ABAA}"/>
              </a:ext>
            </a:extLst>
          </p:cNvPr>
          <p:cNvSpPr txBox="1">
            <a:spLocks/>
          </p:cNvSpPr>
          <p:nvPr/>
        </p:nvSpPr>
        <p:spPr>
          <a:xfrm>
            <a:off x="590843" y="452718"/>
            <a:ext cx="9459991" cy="8696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ИСПОЛНИТЕЛЬСКАЯ ДИСЦИПЛИНА УПРАВ РАЙОНОВ </a:t>
            </a:r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11 месяцев 2023 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109757"/>
              </p:ext>
            </p:extLst>
          </p:nvPr>
        </p:nvGraphicFramePr>
        <p:xfrm>
          <a:off x="400050" y="1428750"/>
          <a:ext cx="11487151" cy="4882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7884">
                  <a:extLst>
                    <a:ext uri="{9D8B030D-6E8A-4147-A177-3AD203B41FA5}">
                      <a16:colId xmlns:a16="http://schemas.microsoft.com/office/drawing/2014/main" val="295028851"/>
                    </a:ext>
                  </a:extLst>
                </a:gridCol>
                <a:gridCol w="2326061">
                  <a:extLst>
                    <a:ext uri="{9D8B030D-6E8A-4147-A177-3AD203B41FA5}">
                      <a16:colId xmlns:a16="http://schemas.microsoft.com/office/drawing/2014/main" val="598514588"/>
                    </a:ext>
                  </a:extLst>
                </a:gridCol>
                <a:gridCol w="2807825">
                  <a:extLst>
                    <a:ext uri="{9D8B030D-6E8A-4147-A177-3AD203B41FA5}">
                      <a16:colId xmlns:a16="http://schemas.microsoft.com/office/drawing/2014/main" val="721567145"/>
                    </a:ext>
                  </a:extLst>
                </a:gridCol>
                <a:gridCol w="2905381">
                  <a:extLst>
                    <a:ext uri="{9D8B030D-6E8A-4147-A177-3AD203B41FA5}">
                      <a16:colId xmlns:a16="http://schemas.microsoft.com/office/drawing/2014/main" val="2755108391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Управа района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Кол-во поручений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исполнительской дисциплины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2022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исполнительской дисциплины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202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992644"/>
                  </a:ext>
                </a:extLst>
              </a:tr>
              <a:tr h="410154">
                <a:tc>
                  <a:txBody>
                    <a:bodyPr/>
                    <a:lstStyle/>
                    <a:p>
                      <a:r>
                        <a:rPr lang="ru-RU" dirty="0" smtClean="0"/>
                        <a:t>Южное</a:t>
                      </a:r>
                      <a:r>
                        <a:rPr lang="ru-RU" baseline="0" dirty="0" smtClean="0"/>
                        <a:t> Тушино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100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267690"/>
                  </a:ext>
                </a:extLst>
              </a:tr>
              <a:tr h="410154">
                <a:tc>
                  <a:txBody>
                    <a:bodyPr/>
                    <a:lstStyle/>
                    <a:p>
                      <a:r>
                        <a:rPr lang="ru-RU" dirty="0" smtClean="0"/>
                        <a:t>Куркино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100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174108"/>
                  </a:ext>
                </a:extLst>
              </a:tr>
              <a:tr h="410154">
                <a:tc>
                  <a:txBody>
                    <a:bodyPr/>
                    <a:lstStyle/>
                    <a:p>
                      <a:r>
                        <a:rPr lang="ru-RU" dirty="0" smtClean="0"/>
                        <a:t>Строгино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100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885466"/>
                  </a:ext>
                </a:extLst>
              </a:tr>
              <a:tr h="585439">
                <a:tc>
                  <a:txBody>
                    <a:bodyPr/>
                    <a:lstStyle/>
                    <a:p>
                      <a:r>
                        <a:rPr lang="ru-RU" dirty="0" smtClean="0"/>
                        <a:t>Покровское-</a:t>
                      </a:r>
                      <a:r>
                        <a:rPr lang="ru-RU" dirty="0" err="1" smtClean="0"/>
                        <a:t>Стрешнево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100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627017"/>
                  </a:ext>
                </a:extLst>
              </a:tr>
              <a:tr h="58543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Хорошево</a:t>
                      </a:r>
                      <a:r>
                        <a:rPr lang="ru-RU" dirty="0" smtClean="0"/>
                        <a:t>-Мневники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4756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100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77988"/>
                  </a:ext>
                </a:extLst>
              </a:tr>
              <a:tr h="585439">
                <a:tc>
                  <a:txBody>
                    <a:bodyPr/>
                    <a:lstStyle/>
                    <a:p>
                      <a:r>
                        <a:rPr lang="ru-RU" dirty="0" smtClean="0"/>
                        <a:t>Щукино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2662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87829"/>
                  </a:ext>
                </a:extLst>
              </a:tr>
              <a:tr h="58543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Митино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2909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99,8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99,8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130146"/>
                  </a:ext>
                </a:extLst>
              </a:tr>
              <a:tr h="410154">
                <a:tc>
                  <a:txBody>
                    <a:bodyPr/>
                    <a:lstStyle/>
                    <a:p>
                      <a:r>
                        <a:rPr lang="ru-RU" dirty="0" smtClean="0"/>
                        <a:t>Северное</a:t>
                      </a:r>
                      <a:r>
                        <a:rPr lang="ru-RU" baseline="0" dirty="0" smtClean="0"/>
                        <a:t> Тушино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3892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99,8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99,7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70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806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7813" y="2273769"/>
            <a:ext cx="10494587" cy="1400530"/>
          </a:xfrm>
        </p:spPr>
        <p:txBody>
          <a:bodyPr/>
          <a:lstStyle/>
          <a:p>
            <a:pPr algn="ctr"/>
            <a:r>
              <a:rPr lang="ru-RU" sz="5000" b="1" dirty="0">
                <a:solidFill>
                  <a:schemeClr val="accent4">
                    <a:lumMod val="50000"/>
                  </a:schemeClr>
                </a:solidFill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8075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8313</TotalTime>
  <Words>309</Words>
  <Application>Microsoft Office PowerPoint</Application>
  <PresentationFormat>Широкоэкранный</PresentationFormat>
  <Paragraphs>141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Тема Office</vt:lpstr>
      <vt:lpstr>1_Тема Office</vt:lpstr>
      <vt:lpstr>Анализ обращений граждан  итоги исполнительской дисциплины за 2023 года. 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обращений граждан  итоги исполнительской дисциплины за 9 месяцев 2020 года.</dc:title>
  <dc:creator>Макуров Матвей Павлович</dc:creator>
  <cp:lastModifiedBy>Макурова Алена Николаевна</cp:lastModifiedBy>
  <cp:revision>160</cp:revision>
  <cp:lastPrinted>2023-12-19T14:31:02Z</cp:lastPrinted>
  <dcterms:created xsi:type="dcterms:W3CDTF">2020-10-06T21:13:17Z</dcterms:created>
  <dcterms:modified xsi:type="dcterms:W3CDTF">2024-07-04T11:34:33Z</dcterms:modified>
</cp:coreProperties>
</file>